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ur5qB/EksTxJHwWahsagSFqju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4.xml"/><Relationship Id="rId32" Type="http://schemas.openxmlformats.org/officeDocument/2006/relationships/font" Target="fonts/LatoBlack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7ec3b3af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a7ec3b3af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a80de7ac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a80de7ac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7ec3b3af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a7ec3b3af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7ec3b3af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a7ec3b3af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3d3d0d7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63d3d0d7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500705a21b_0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g2500705a21b_0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00705a21b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2500705a21b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00705a21b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2500705a21b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00705a21b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2500705a21b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500705a21b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g2500705a21b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00705a21b_0_2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500705a21b_0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500705a21b_0_4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g2500705a21b_0_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00705a21b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g2500705a21b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3d3d0d7e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263d3d0d7e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7ec3b3af3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a7ec3b3af3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80de7ac1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2a80de7ac12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3d3d0d7e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263d3d0d7e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3d3d0d7e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63d3d0d7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7ec3b3af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a7ec3b3af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7ec3b3af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a7ec3b3af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 Layout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579544" y="376125"/>
            <a:ext cx="79152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" name="Google Shape;11;p38"/>
          <p:cNvSpPr txBox="1"/>
          <p:nvPr>
            <p:ph idx="1" type="subTitle"/>
          </p:nvPr>
        </p:nvSpPr>
        <p:spPr>
          <a:xfrm>
            <a:off x="584963" y="2111213"/>
            <a:ext cx="791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8"/>
          <p:cNvSpPr txBox="1"/>
          <p:nvPr>
            <p:ph idx="2" type="subTitle"/>
          </p:nvPr>
        </p:nvSpPr>
        <p:spPr>
          <a:xfrm>
            <a:off x="610594" y="2988900"/>
            <a:ext cx="3901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3" type="subTitle"/>
          </p:nvPr>
        </p:nvSpPr>
        <p:spPr>
          <a:xfrm>
            <a:off x="610594" y="3273731"/>
            <a:ext cx="3901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38"/>
          <p:cNvCxnSpPr/>
          <p:nvPr/>
        </p:nvCxnSpPr>
        <p:spPr>
          <a:xfrm>
            <a:off x="600075" y="2821749"/>
            <a:ext cx="7915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" name="Google Shape;1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840" y="4610876"/>
            <a:ext cx="1301116" cy="2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152" y="4617016"/>
            <a:ext cx="1517208" cy="2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4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4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rotWithShape="0" algn="tl" dir="2700000" dist="38100">
              <a:srgbClr val="000000">
                <a:alpha val="40784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2" type="sldNum"/>
          </p:nvPr>
        </p:nvSpPr>
        <p:spPr>
          <a:xfrm>
            <a:off x="8743950" y="4857751"/>
            <a:ext cx="400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mes New Roman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>
            <a:off x="266701" y="317897"/>
            <a:ext cx="7678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/>
        </p:nvSpPr>
        <p:spPr>
          <a:xfrm>
            <a:off x="8796580" y="28575"/>
            <a:ext cx="294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53"/>
          <p:cNvSpPr txBox="1"/>
          <p:nvPr>
            <p:ph idx="1" type="body"/>
          </p:nvPr>
        </p:nvSpPr>
        <p:spPr>
          <a:xfrm>
            <a:off x="266701" y="1200150"/>
            <a:ext cx="8824800" cy="3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ts val="900"/>
              <a:buChar char="●"/>
              <a:defRPr/>
            </a:lvl1pPr>
            <a:lvl2pPr indent="-2857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indent="-2857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indent="-2857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Column Bullets Text on top">
  <p:cSld name="FACET-II One Column Bullets Text on top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00705a21b_0_105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0" name="Google Shape;80;g2500705a21b_0_105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g2500705a21b_0_105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2500705a21b_0_105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Char char="●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Char char="○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Font typeface="Lato"/>
              <a:buChar char="-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●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Lato"/>
              <a:buChar char="-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g2500705a21b_0_105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Column Bullets Text on top">
  <p:cSld name="FACET-II One Column Bullets Text on top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00705a21b_0_24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92" name="Google Shape;92;g2500705a21b_0_248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g2500705a21b_0_248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g2500705a21b_0_248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ato"/>
              <a:buNone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Char char="•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Font typeface="Lato"/>
              <a:buChar char="-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•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Lato"/>
              <a:buChar char="-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g2500705a21b_0_248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_II Title Slide" showMasterSp="0">
  <p:cSld name="FACET_II Title Slid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00705a21b_0_236"/>
          <p:cNvSpPr txBox="1"/>
          <p:nvPr>
            <p:ph idx="1" type="body"/>
          </p:nvPr>
        </p:nvSpPr>
        <p:spPr>
          <a:xfrm>
            <a:off x="515547" y="3599794"/>
            <a:ext cx="44607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Lato Black"/>
              <a:buNone/>
              <a:defRPr b="0" i="0" sz="900" u="none" cap="none" strike="noStrike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g2500705a21b_0_236"/>
          <p:cNvSpPr txBox="1"/>
          <p:nvPr>
            <p:ph idx="2" type="body"/>
          </p:nvPr>
        </p:nvSpPr>
        <p:spPr>
          <a:xfrm>
            <a:off x="600473" y="2326604"/>
            <a:ext cx="446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None/>
              <a:defRPr b="1" sz="18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g2500705a21b_0_236"/>
          <p:cNvSpPr txBox="1"/>
          <p:nvPr>
            <p:ph idx="3" type="body"/>
          </p:nvPr>
        </p:nvSpPr>
        <p:spPr>
          <a:xfrm>
            <a:off x="516589" y="365582"/>
            <a:ext cx="44607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Lato"/>
              <a:buNone/>
              <a:defRPr sz="3600"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g2500705a21b_0_236"/>
          <p:cNvSpPr txBox="1"/>
          <p:nvPr>
            <p:ph idx="4" type="body"/>
          </p:nvPr>
        </p:nvSpPr>
        <p:spPr>
          <a:xfrm>
            <a:off x="516590" y="3310031"/>
            <a:ext cx="4460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ato"/>
              <a:buNone/>
              <a:defRPr sz="1400"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01" name="Google Shape;101;g2500705a21b_0_236"/>
          <p:cNvCxnSpPr/>
          <p:nvPr/>
        </p:nvCxnSpPr>
        <p:spPr>
          <a:xfrm>
            <a:off x="0" y="3143250"/>
            <a:ext cx="55056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g2500705a21b_0_236"/>
          <p:cNvCxnSpPr/>
          <p:nvPr/>
        </p:nvCxnSpPr>
        <p:spPr>
          <a:xfrm>
            <a:off x="0" y="440172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g2500705a21b_0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074" y="4512254"/>
            <a:ext cx="1817711" cy="34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500705a21b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4203" y="4543426"/>
            <a:ext cx="1958751" cy="3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500705a21b_0_236"/>
          <p:cNvSpPr txBox="1"/>
          <p:nvPr/>
        </p:nvSpPr>
        <p:spPr>
          <a:xfrm>
            <a:off x="444611" y="2213626"/>
            <a:ext cx="446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C151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g2500705a21b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9714" y="628652"/>
            <a:ext cx="2995637" cy="68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500705a21b_0_236"/>
          <p:cNvSpPr txBox="1"/>
          <p:nvPr/>
        </p:nvSpPr>
        <p:spPr>
          <a:xfrm>
            <a:off x="5586689" y="1331952"/>
            <a:ext cx="3042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Facility for Advanced Accelerator Experimental Tests</a:t>
            </a:r>
            <a:endParaRPr b="1" i="0" sz="16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474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772">
          <p15:clr>
            <a:srgbClr val="FBAE40"/>
          </p15:clr>
        </p15:guide>
        <p15:guide id="4" orient="horz" pos="19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1 Column">
  <p:cSld name="Text Slide - 1 Column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idx="1" type="body"/>
          </p:nvPr>
        </p:nvSpPr>
        <p:spPr>
          <a:xfrm>
            <a:off x="600075" y="832669"/>
            <a:ext cx="7915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Lato"/>
              <a:buNone/>
              <a:defRPr sz="15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65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9"/>
          <p:cNvSpPr txBox="1"/>
          <p:nvPr>
            <p:ph type="title"/>
          </p:nvPr>
        </p:nvSpPr>
        <p:spPr>
          <a:xfrm>
            <a:off x="600075" y="200026"/>
            <a:ext cx="7915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20" name="Google Shape;20;p39"/>
          <p:cNvCxnSpPr/>
          <p:nvPr/>
        </p:nvCxnSpPr>
        <p:spPr>
          <a:xfrm>
            <a:off x="600075" y="695351"/>
            <a:ext cx="79152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39"/>
          <p:cNvSpPr txBox="1"/>
          <p:nvPr>
            <p:ph idx="2" type="body"/>
          </p:nvPr>
        </p:nvSpPr>
        <p:spPr>
          <a:xfrm>
            <a:off x="600075" y="1150968"/>
            <a:ext cx="79152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>
                <a:solidFill>
                  <a:srgbClr val="3F3F3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1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3F3F3F"/>
                </a:solidFill>
              </a:defRPr>
            </a:lvl5pPr>
            <a:lvl6pPr indent="-28575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  <a:defRPr sz="900">
                <a:latin typeface="Lato"/>
                <a:ea typeface="Lato"/>
                <a:cs typeface="Lato"/>
                <a:sym typeface="Lato"/>
              </a:defRPr>
            </a:lvl6pPr>
            <a:lvl7pPr indent="-28575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  <a:defRPr sz="900">
                <a:latin typeface="Lato"/>
                <a:ea typeface="Lato"/>
                <a:cs typeface="Lato"/>
                <a:sym typeface="Lato"/>
              </a:defRPr>
            </a:lvl7pPr>
            <a:lvl8pPr indent="-28575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  <a:defRPr sz="900">
                <a:latin typeface="Lato"/>
                <a:ea typeface="Lato"/>
                <a:cs typeface="Lato"/>
                <a:sym typeface="Lato"/>
              </a:defRPr>
            </a:lvl8pPr>
            <a:lvl9pPr indent="-28575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  <a:defRPr sz="9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6457950" y="471211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9"/>
          <p:cNvSpPr txBox="1"/>
          <p:nvPr>
            <p:ph idx="3" type="subTitle"/>
          </p:nvPr>
        </p:nvSpPr>
        <p:spPr>
          <a:xfrm>
            <a:off x="1225753" y="4767591"/>
            <a:ext cx="31575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800"/>
              <a:buNone/>
              <a:defRPr sz="800">
                <a:solidFill>
                  <a:srgbClr val="3F3F3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ACET_II Title Slide_bg" showMasterSp="0">
  <p:cSld name="2_FACET_II Title Slide_bg">
    <p:bg>
      <p:bgPr>
        <a:gradFill>
          <a:gsLst>
            <a:gs pos="0">
              <a:schemeClr val="dk1"/>
            </a:gs>
            <a:gs pos="31000">
              <a:schemeClr val="dk1"/>
            </a:gs>
            <a:gs pos="90000">
              <a:schemeClr val="lt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grass, outdoor, nature&#10;&#10;Description automatically generated" id="109" name="Google Shape;109;g2500705a21b_0_254"/>
          <p:cNvPicPr preferRelativeResize="0"/>
          <p:nvPr/>
        </p:nvPicPr>
        <p:blipFill rotWithShape="1">
          <a:blip r:embed="rId2">
            <a:alphaModFix amt="32000"/>
          </a:blip>
          <a:srcRect b="15178" l="1733" r="28882" t="23640"/>
          <a:stretch/>
        </p:blipFill>
        <p:spPr>
          <a:xfrm>
            <a:off x="0" y="-14287"/>
            <a:ext cx="9144000" cy="5143501"/>
          </a:xfrm>
          <a:prstGeom prst="rect">
            <a:avLst/>
          </a:prstGeom>
          <a:gradFill>
            <a:gsLst>
              <a:gs pos="0">
                <a:schemeClr val="dk1"/>
              </a:gs>
              <a:gs pos="61000">
                <a:schemeClr val="dk1"/>
              </a:gs>
              <a:gs pos="91000">
                <a:srgbClr val="808080"/>
              </a:gs>
              <a:gs pos="100000">
                <a:schemeClr val="lt1"/>
              </a:gs>
            </a:gsLst>
            <a:lin ang="19200160" scaled="0"/>
          </a:gradFill>
          <a:ln>
            <a:noFill/>
          </a:ln>
        </p:spPr>
      </p:pic>
      <p:sp>
        <p:nvSpPr>
          <p:cNvPr id="110" name="Google Shape;110;g2500705a21b_0_254"/>
          <p:cNvSpPr txBox="1"/>
          <p:nvPr>
            <p:ph idx="1" type="body"/>
          </p:nvPr>
        </p:nvSpPr>
        <p:spPr>
          <a:xfrm>
            <a:off x="516589" y="365582"/>
            <a:ext cx="44607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b="1" sz="3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g2500705a21b_0_254"/>
          <p:cNvSpPr txBox="1"/>
          <p:nvPr>
            <p:ph idx="2" type="body"/>
          </p:nvPr>
        </p:nvSpPr>
        <p:spPr>
          <a:xfrm>
            <a:off x="516590" y="3310031"/>
            <a:ext cx="44607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2" name="Google Shape;112;g2500705a21b_0_254"/>
          <p:cNvCxnSpPr/>
          <p:nvPr/>
        </p:nvCxnSpPr>
        <p:spPr>
          <a:xfrm>
            <a:off x="0" y="3143250"/>
            <a:ext cx="55056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g2500705a21b_0_254"/>
          <p:cNvCxnSpPr/>
          <p:nvPr/>
        </p:nvCxnSpPr>
        <p:spPr>
          <a:xfrm>
            <a:off x="0" y="4401728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" name="Google Shape;114;g2500705a21b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074" y="4512254"/>
            <a:ext cx="1817711" cy="34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500705a21b_0_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4203" y="4543426"/>
            <a:ext cx="1958751" cy="3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500705a21b_0_254"/>
          <p:cNvSpPr txBox="1"/>
          <p:nvPr/>
        </p:nvSpPr>
        <p:spPr>
          <a:xfrm>
            <a:off x="444611" y="2213626"/>
            <a:ext cx="446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rPr>
              <a:t>Sub heading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500705a21b_0_254"/>
          <p:cNvSpPr txBox="1"/>
          <p:nvPr/>
        </p:nvSpPr>
        <p:spPr>
          <a:xfrm>
            <a:off x="450994" y="3604259"/>
            <a:ext cx="1803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ato Black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Date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ogo&#10;&#10;Description automatically generated" id="118" name="Google Shape;118;g2500705a21b_0_254"/>
          <p:cNvSpPr/>
          <p:nvPr/>
        </p:nvSpPr>
        <p:spPr>
          <a:xfrm>
            <a:off x="5531260" y="628650"/>
            <a:ext cx="29841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500705a21b_0_254"/>
          <p:cNvSpPr txBox="1"/>
          <p:nvPr/>
        </p:nvSpPr>
        <p:spPr>
          <a:xfrm>
            <a:off x="5588927" y="1331952"/>
            <a:ext cx="3155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Facility for Advanced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Accelerator Experimental Tests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474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772">
          <p15:clr>
            <a:srgbClr val="FBAE40"/>
          </p15:clr>
        </p15:guide>
        <p15:guide id="4" orient="horz" pos="19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Column Bullets">
  <p:cSld name="FACET-II One Column Bullets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00705a21b_0_266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22" name="Google Shape;122;g2500705a21b_0_266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g2500705a21b_0_266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g2500705a21b_0_266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2500705a21b_0_266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2200"/>
              <a:buFont typeface="Arial"/>
              <a:buChar char="•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Char char="-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Char char="•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Lato"/>
              <a:buChar char="-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•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Column Enumerated">
  <p:cSld name="FACET-II One Column Enumerated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00705a21b_0_272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28" name="Google Shape;128;g2500705a21b_0_272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g2500705a21b_0_272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2500705a21b_0_272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2200"/>
              <a:buFont typeface="Calibri"/>
              <a:buAutoNum type="arabicPeriod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Calibri"/>
              <a:buAutoNum type="alphaLcPeriod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Font typeface="Calibri"/>
              <a:buAutoNum type="romanLcPeriod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Calibri"/>
              <a:buAutoNum type="alphaLcPeriod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Calibri"/>
              <a:buAutoNum type="romanLcPeriod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g2500705a21b_0_272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Two Columns Bullets">
  <p:cSld name="FACET-II Two Columns Bullets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00705a21b_0_27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34" name="Google Shape;134;g2500705a21b_0_278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g2500705a21b_0_278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g2500705a21b_0_278"/>
          <p:cNvSpPr txBox="1"/>
          <p:nvPr>
            <p:ph idx="1" type="body"/>
          </p:nvPr>
        </p:nvSpPr>
        <p:spPr>
          <a:xfrm>
            <a:off x="457200" y="800101"/>
            <a:ext cx="40005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2200"/>
              <a:buFont typeface="Arial"/>
              <a:buChar char="•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Char char="-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Char char="•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Lato"/>
              <a:buChar char="-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•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g2500705a21b_0_278"/>
          <p:cNvSpPr txBox="1"/>
          <p:nvPr>
            <p:ph idx="2" type="body"/>
          </p:nvPr>
        </p:nvSpPr>
        <p:spPr>
          <a:xfrm>
            <a:off x="4686300" y="800100"/>
            <a:ext cx="40005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2200"/>
              <a:buFont typeface="Arial"/>
              <a:buChar char="•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Char char="-"/>
              <a:defRPr sz="1500">
                <a:solidFill>
                  <a:srgbClr val="3F3F3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600"/>
              <a:buChar char="•"/>
              <a:defRPr sz="1400"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Lato"/>
              <a:buChar char="-"/>
              <a:defRPr sz="1200"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Char char="•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g2500705a21b_0_278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382">
          <p15:clr>
            <a:srgbClr val="FBAE40"/>
          </p15:clr>
        </p15:guide>
        <p15:guide id="2" orient="horz" pos="666">
          <p15:clr>
            <a:srgbClr val="FBAE40"/>
          </p15:clr>
        </p15:guide>
        <p15:guide id="3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One Picture">
  <p:cSld name="FACET-II One Picture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00705a21b_0_285"/>
          <p:cNvSpPr/>
          <p:nvPr>
            <p:ph idx="2" type="pic"/>
          </p:nvPr>
        </p:nvSpPr>
        <p:spPr>
          <a:xfrm>
            <a:off x="457200" y="830716"/>
            <a:ext cx="5197500" cy="371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g2500705a21b_0_285"/>
          <p:cNvSpPr txBox="1"/>
          <p:nvPr>
            <p:ph idx="1" type="body"/>
          </p:nvPr>
        </p:nvSpPr>
        <p:spPr>
          <a:xfrm>
            <a:off x="5901786" y="830716"/>
            <a:ext cx="25302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500"/>
              <a:buFont typeface="Lato"/>
              <a:buNone/>
              <a:defRPr sz="15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g2500705a21b_0_285"/>
          <p:cNvSpPr txBox="1"/>
          <p:nvPr>
            <p:ph idx="3" type="body"/>
          </p:nvPr>
        </p:nvSpPr>
        <p:spPr>
          <a:xfrm>
            <a:off x="5901787" y="1201853"/>
            <a:ext cx="25302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Lato"/>
              <a:buNone/>
              <a:defRPr sz="1100">
                <a:solidFill>
                  <a:srgbClr val="3F3F3F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g2500705a21b_0_285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44" name="Google Shape;144;g2500705a21b_0_285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g2500705a21b_0_285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2500705a21b_0_285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ET-II Three Pictures">
  <p:cSld name="FACET-II Three Pictures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00705a21b_0_293"/>
          <p:cNvSpPr txBox="1"/>
          <p:nvPr>
            <p:ph idx="1" type="body"/>
          </p:nvPr>
        </p:nvSpPr>
        <p:spPr>
          <a:xfrm>
            <a:off x="457200" y="3451189"/>
            <a:ext cx="25260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Lato"/>
              <a:buNone/>
              <a:defRPr sz="1100"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g2500705a21b_0_293"/>
          <p:cNvSpPr txBox="1"/>
          <p:nvPr>
            <p:ph idx="2" type="body"/>
          </p:nvPr>
        </p:nvSpPr>
        <p:spPr>
          <a:xfrm>
            <a:off x="457200" y="3078291"/>
            <a:ext cx="25260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500"/>
              <a:buFont typeface="Lato"/>
              <a:buNone/>
              <a:defRPr sz="15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g2500705a21b_0_293"/>
          <p:cNvSpPr txBox="1"/>
          <p:nvPr>
            <p:ph idx="3" type="body"/>
          </p:nvPr>
        </p:nvSpPr>
        <p:spPr>
          <a:xfrm>
            <a:off x="3314700" y="3451189"/>
            <a:ext cx="25260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Lato"/>
              <a:buNone/>
              <a:defRPr sz="1100"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g2500705a21b_0_293"/>
          <p:cNvSpPr txBox="1"/>
          <p:nvPr>
            <p:ph idx="4" type="body"/>
          </p:nvPr>
        </p:nvSpPr>
        <p:spPr>
          <a:xfrm>
            <a:off x="3314700" y="3078291"/>
            <a:ext cx="25260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500"/>
              <a:buFont typeface="Lato"/>
              <a:buNone/>
              <a:defRPr sz="15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g2500705a21b_0_293"/>
          <p:cNvSpPr txBox="1"/>
          <p:nvPr>
            <p:ph idx="5" type="body"/>
          </p:nvPr>
        </p:nvSpPr>
        <p:spPr>
          <a:xfrm>
            <a:off x="6160942" y="3451189"/>
            <a:ext cx="25260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Lato"/>
              <a:buNone/>
              <a:defRPr sz="1100"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g2500705a21b_0_293"/>
          <p:cNvSpPr txBox="1"/>
          <p:nvPr>
            <p:ph idx="6" type="body"/>
          </p:nvPr>
        </p:nvSpPr>
        <p:spPr>
          <a:xfrm>
            <a:off x="6160942" y="3078291"/>
            <a:ext cx="25260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500"/>
              <a:buFont typeface="Lato"/>
              <a:buNone/>
              <a:defRPr sz="15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500">
                <a:latin typeface="Lato"/>
                <a:ea typeface="Lato"/>
                <a:cs typeface="Lato"/>
                <a:sym typeface="Lato"/>
              </a:defRPr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g2500705a21b_0_293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55" name="Google Shape;155;g2500705a21b_0_293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g2500705a21b_0_293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2500705a21b_0_293"/>
          <p:cNvSpPr/>
          <p:nvPr>
            <p:ph idx="7" type="pic"/>
          </p:nvPr>
        </p:nvSpPr>
        <p:spPr>
          <a:xfrm>
            <a:off x="457200" y="827400"/>
            <a:ext cx="2526000" cy="21111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g2500705a21b_0_293"/>
          <p:cNvSpPr/>
          <p:nvPr>
            <p:ph idx="8" type="pic"/>
          </p:nvPr>
        </p:nvSpPr>
        <p:spPr>
          <a:xfrm>
            <a:off x="3314699" y="823832"/>
            <a:ext cx="2526000" cy="21111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g2500705a21b_0_293"/>
          <p:cNvSpPr/>
          <p:nvPr>
            <p:ph idx="9" type="pic"/>
          </p:nvPr>
        </p:nvSpPr>
        <p:spPr>
          <a:xfrm>
            <a:off x="6160942" y="827400"/>
            <a:ext cx="2526000" cy="21111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g2500705a21b_0_293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 Layout">
  <p:cSld name="Title slide - Option 3 Layou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00705a21b_0_307"/>
          <p:cNvSpPr txBox="1"/>
          <p:nvPr>
            <p:ph type="title"/>
          </p:nvPr>
        </p:nvSpPr>
        <p:spPr>
          <a:xfrm>
            <a:off x="579544" y="376125"/>
            <a:ext cx="79152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0" spcFirstLastPara="1" rIns="51425" wrap="square" tIns="2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3" name="Google Shape;163;g2500705a21b_0_307"/>
          <p:cNvSpPr txBox="1"/>
          <p:nvPr>
            <p:ph idx="1" type="subTitle"/>
          </p:nvPr>
        </p:nvSpPr>
        <p:spPr>
          <a:xfrm>
            <a:off x="584963" y="2111213"/>
            <a:ext cx="791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0" spcFirstLastPara="1" rIns="51425" wrap="square" tIns="2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164" name="Google Shape;164;g2500705a21b_0_307"/>
          <p:cNvSpPr txBox="1"/>
          <p:nvPr>
            <p:ph idx="2" type="subTitle"/>
          </p:nvPr>
        </p:nvSpPr>
        <p:spPr>
          <a:xfrm>
            <a:off x="610594" y="2988900"/>
            <a:ext cx="3901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51425" wrap="square" tIns="2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sp>
        <p:nvSpPr>
          <p:cNvPr id="165" name="Google Shape;165;g2500705a21b_0_307"/>
          <p:cNvSpPr txBox="1"/>
          <p:nvPr>
            <p:ph idx="3" type="subTitle"/>
          </p:nvPr>
        </p:nvSpPr>
        <p:spPr>
          <a:xfrm>
            <a:off x="610594" y="3273731"/>
            <a:ext cx="3901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0" spcFirstLastPara="1" rIns="51425" wrap="square" tIns="2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None/>
              <a:defRPr sz="1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9pPr>
          </a:lstStyle>
          <a:p/>
        </p:txBody>
      </p:sp>
      <p:cxnSp>
        <p:nvCxnSpPr>
          <p:cNvPr id="166" name="Google Shape;166;g2500705a21b_0_307"/>
          <p:cNvCxnSpPr/>
          <p:nvPr/>
        </p:nvCxnSpPr>
        <p:spPr>
          <a:xfrm>
            <a:off x="600075" y="2821749"/>
            <a:ext cx="7915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7" name="Google Shape;167;g2500705a21b_0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9840" y="4610877"/>
            <a:ext cx="1301116" cy="2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500705a21b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152" y="4617017"/>
            <a:ext cx="1517208" cy="252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500705a21b_0_3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0" y="0"/>
            <a:ext cx="6858020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500705a21b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" y="616458"/>
            <a:ext cx="8685293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500705a21b_0_315"/>
          <p:cNvSpPr txBox="1"/>
          <p:nvPr>
            <p:ph idx="12" type="sldNum"/>
          </p:nvPr>
        </p:nvSpPr>
        <p:spPr>
          <a:xfrm>
            <a:off x="8566150" y="4738688"/>
            <a:ext cx="31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2500705a21b_0_315"/>
          <p:cNvSpPr txBox="1"/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g2500705a21b_0_315"/>
          <p:cNvSpPr txBox="1"/>
          <p:nvPr>
            <p:ph idx="1" type="body"/>
          </p:nvPr>
        </p:nvSpPr>
        <p:spPr>
          <a:xfrm>
            <a:off x="457200" y="932688"/>
            <a:ext cx="8109000" cy="3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9624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Char char="•"/>
              <a:defRPr sz="2200"/>
            </a:lvl2pPr>
            <a:lvl3pPr indent="-3810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Char char="•"/>
              <a:defRPr/>
            </a:lvl3pPr>
            <a:lvl4pPr indent="-36576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Char char="•"/>
              <a:defRPr sz="1800"/>
            </a:lvl4pPr>
            <a:lvl5pPr indent="-35052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ACET-II One Column Bullets">
  <p:cSld name="1_FACET-II One Column Bullets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/>
          <p:nvPr>
            <p:ph type="title"/>
          </p:nvPr>
        </p:nvSpPr>
        <p:spPr>
          <a:xfrm>
            <a:off x="457200" y="200026"/>
            <a:ext cx="8229600" cy="474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6" name="Google Shape;26;p40"/>
          <p:cNvCxnSpPr/>
          <p:nvPr/>
        </p:nvCxnSpPr>
        <p:spPr>
          <a:xfrm>
            <a:off x="0" y="69535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0"/>
          <p:cNvSpPr txBox="1"/>
          <p:nvPr>
            <p:ph idx="12" type="sldNum"/>
          </p:nvPr>
        </p:nvSpPr>
        <p:spPr>
          <a:xfrm>
            <a:off x="8572500" y="4934884"/>
            <a:ext cx="514351" cy="208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0"/>
          <p:cNvSpPr txBox="1"/>
          <p:nvPr>
            <p:ph idx="1" type="body"/>
          </p:nvPr>
        </p:nvSpPr>
        <p:spPr>
          <a:xfrm>
            <a:off x="457200" y="800101"/>
            <a:ext cx="8229600" cy="38871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576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160"/>
              <a:buFont typeface="Arial"/>
              <a:buChar char="•"/>
              <a:defRPr sz="18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Font typeface="Lato"/>
              <a:buChar char="-"/>
              <a:defRPr sz="1500">
                <a:solidFill>
                  <a:srgbClr val="3F3F3F"/>
                </a:solidFill>
              </a:defRPr>
            </a:lvl2pPr>
            <a:lvl3pPr indent="-331469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620"/>
              <a:buChar char="■"/>
              <a:defRPr sz="1350">
                <a:solidFill>
                  <a:srgbClr val="3F3F3F"/>
                </a:solidFill>
              </a:defRPr>
            </a:lvl3pPr>
            <a:lvl4pPr indent="-320039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440"/>
              <a:buFont typeface="Lato"/>
              <a:buChar char="-"/>
              <a:defRPr sz="1200">
                <a:solidFill>
                  <a:srgbClr val="3F3F3F"/>
                </a:solidFill>
              </a:defRPr>
            </a:lvl4pPr>
            <a:lvl5pPr indent="-320039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440"/>
              <a:buChar char="○"/>
              <a:defRPr i="0" sz="1200">
                <a:solidFill>
                  <a:srgbClr val="3F3F3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1142382" y="4934883"/>
            <a:ext cx="6915768" cy="208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4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00705a21b_0_230"/>
          <p:cNvSpPr txBox="1"/>
          <p:nvPr>
            <p:ph type="title"/>
          </p:nvPr>
        </p:nvSpPr>
        <p:spPr>
          <a:xfrm>
            <a:off x="516590" y="477440"/>
            <a:ext cx="81195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 b="0" i="0" sz="3600" u="none" cap="none" strike="noStrik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500705a21b_0_230"/>
          <p:cNvSpPr txBox="1"/>
          <p:nvPr>
            <p:ph idx="1" type="body"/>
          </p:nvPr>
        </p:nvSpPr>
        <p:spPr>
          <a:xfrm>
            <a:off x="516590" y="1498861"/>
            <a:ext cx="81195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4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300"/>
              <a:buFont typeface="Arial"/>
              <a:buChar char="•"/>
              <a:defRPr b="0" i="0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1515"/>
              </a:buClr>
              <a:buSzPts val="1300"/>
              <a:buFont typeface="Arial"/>
              <a:buChar char="•"/>
              <a:defRPr b="0" i="1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500705a21b_0_230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500705a21b_0_2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2036" y="4962970"/>
            <a:ext cx="482363" cy="15938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00705a21b_0_230"/>
          <p:cNvSpPr txBox="1"/>
          <p:nvPr>
            <p:ph idx="11" type="ftr"/>
          </p:nvPr>
        </p:nvSpPr>
        <p:spPr>
          <a:xfrm>
            <a:off x="1142382" y="4934883"/>
            <a:ext cx="611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">
          <p15:clr>
            <a:srgbClr val="F26B43"/>
          </p15:clr>
        </p15:guide>
        <p15:guide id="2" orient="horz" pos="30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1098">
          <p15:clr>
            <a:srgbClr val="F26B43"/>
          </p15:clr>
        </p15:guide>
        <p15:guide id="5" pos="2880">
          <p15:clr>
            <a:srgbClr val="F26B43"/>
          </p15:clr>
        </p15:guide>
        <p15:guide id="6" pos="378">
          <p15:clr>
            <a:srgbClr val="F26B43"/>
          </p15:clr>
        </p15:guide>
        <p15:guide id="7" pos="5364">
          <p15:clr>
            <a:srgbClr val="F26B43"/>
          </p15:clr>
        </p15:guide>
        <p15:guide id="8" orient="horz" pos="2988">
          <p15:clr>
            <a:srgbClr val="F26B43"/>
          </p15:clr>
        </p15:guide>
        <p15:guide id="9" orient="horz" pos="3096">
          <p15:clr>
            <a:srgbClr val="F26B43"/>
          </p15:clr>
        </p15:guide>
        <p15:guide id="10" orient="horz" pos="2862">
          <p15:clr>
            <a:srgbClr val="F26B43"/>
          </p15:clr>
        </p15:guide>
        <p15:guide id="11" pos="3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1"/>
            <a:ext cx="9143980" cy="5143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"/>
          <p:cNvCxnSpPr/>
          <p:nvPr/>
        </p:nvCxnSpPr>
        <p:spPr>
          <a:xfrm>
            <a:off x="600075" y="2821749"/>
            <a:ext cx="7915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840" y="4610876"/>
            <a:ext cx="1301116" cy="2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152" y="4617016"/>
            <a:ext cx="1517208" cy="2528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 txBox="1"/>
          <p:nvPr>
            <p:ph idx="4294967295" type="body"/>
          </p:nvPr>
        </p:nvSpPr>
        <p:spPr>
          <a:xfrm>
            <a:off x="573094" y="798900"/>
            <a:ext cx="81105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500">
                <a:solidFill>
                  <a:schemeClr val="lt1"/>
                </a:solidFill>
              </a:rPr>
              <a:t>P5 Report and BDS Considerations for HALHF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592149" y="2949106"/>
            <a:ext cx="3692467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592150" y="3086092"/>
            <a:ext cx="39246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Spencer Gessner, SLAC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December  1</a:t>
            </a: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2023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7ec3b3af3_0_47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Discussion for HALHF</a:t>
            </a:r>
            <a:endParaRPr/>
          </a:p>
        </p:txBody>
      </p:sp>
      <p:sp>
        <p:nvSpPr>
          <p:cNvPr id="263" name="Google Shape;263;g2a7ec3b3af3_0_47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The ILC design is </a:t>
            </a:r>
            <a:r>
              <a:rPr i="1" lang="en-US">
                <a:solidFill>
                  <a:schemeClr val="dk1"/>
                </a:solidFill>
              </a:rPr>
              <a:t>stringent</a:t>
            </a:r>
            <a:r>
              <a:rPr lang="en-US">
                <a:solidFill>
                  <a:schemeClr val="dk1"/>
                </a:solidFill>
              </a:rPr>
              <a:t> and </a:t>
            </a:r>
            <a:r>
              <a:rPr i="1" lang="en-US">
                <a:solidFill>
                  <a:schemeClr val="dk1"/>
                </a:solidFill>
              </a:rPr>
              <a:t>conservative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Zero particles lost in final doublet.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No synchrotron photons hit inner tracker of the detector.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Accelerator requirements flow upstream from IP.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Proposal for HALHF. Create two designs: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>
                <a:solidFill>
                  <a:schemeClr val="dk1"/>
                </a:solidFill>
              </a:rPr>
              <a:t>Cheap and messy design that meets luminosity requirements</a:t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>
                <a:solidFill>
                  <a:schemeClr val="dk1"/>
                </a:solidFill>
              </a:rPr>
              <a:t>Design that matches ILC requirements (no losses, no photons)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4" name="Google Shape;264;g2a7ec3b3af3_0_47"/>
          <p:cNvSpPr txBox="1"/>
          <p:nvPr/>
        </p:nvSpPr>
        <p:spPr>
          <a:xfrm>
            <a:off x="906750" y="3943050"/>
            <a:ext cx="7330500" cy="4926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These two designs can be used to bracket future discussions.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80de7ac12_0_0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Cheap, Compact, and Messy?</a:t>
            </a:r>
            <a:endParaRPr/>
          </a:p>
        </p:txBody>
      </p:sp>
      <p:sp>
        <p:nvSpPr>
          <p:cNvPr id="270" name="Google Shape;270;g2a80de7ac12_0_0"/>
          <p:cNvSpPr/>
          <p:nvPr/>
        </p:nvSpPr>
        <p:spPr>
          <a:xfrm rot="-5400000">
            <a:off x="793275" y="2164288"/>
            <a:ext cx="661500" cy="1582200"/>
          </a:xfrm>
          <a:prstGeom prst="can">
            <a:avLst>
              <a:gd fmla="val 25000" name="adj"/>
            </a:avLst>
          </a:prstGeom>
          <a:solidFill>
            <a:srgbClr val="F6B26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a80de7ac12_0_0"/>
          <p:cNvSpPr/>
          <p:nvPr/>
        </p:nvSpPr>
        <p:spPr>
          <a:xfrm rot="-5400000">
            <a:off x="3872950" y="3012850"/>
            <a:ext cx="661500" cy="398700"/>
          </a:xfrm>
          <a:prstGeom prst="can">
            <a:avLst>
              <a:gd fmla="val 25000" name="adj"/>
            </a:avLst>
          </a:prstGeom>
          <a:solidFill>
            <a:srgbClr val="F6B26B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2" name="Google Shape;272;g2a80de7ac1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025" y="89101"/>
            <a:ext cx="2066925" cy="1438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3" name="Google Shape;273;g2a80de7ac12_0_0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6746800" y="1854400"/>
            <a:ext cx="2076450" cy="179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g2a80de7ac12_0_0"/>
          <p:cNvCxnSpPr/>
          <p:nvPr/>
        </p:nvCxnSpPr>
        <p:spPr>
          <a:xfrm flipH="1">
            <a:off x="7118150" y="732600"/>
            <a:ext cx="207900" cy="12843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g2a80de7ac12_0_0"/>
          <p:cNvCxnSpPr/>
          <p:nvPr/>
        </p:nvCxnSpPr>
        <p:spPr>
          <a:xfrm>
            <a:off x="7886825" y="1012975"/>
            <a:ext cx="361800" cy="9768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g2a80de7ac12_0_0"/>
          <p:cNvCxnSpPr>
            <a:stCxn id="277" idx="1"/>
          </p:cNvCxnSpPr>
          <p:nvPr/>
        </p:nvCxnSpPr>
        <p:spPr>
          <a:xfrm rot="10800000">
            <a:off x="4395750" y="2885318"/>
            <a:ext cx="3681000" cy="29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7" name="Google Shape;277;g2a80de7ac12_0_0"/>
          <p:cNvSpPr/>
          <p:nvPr/>
        </p:nvSpPr>
        <p:spPr>
          <a:xfrm>
            <a:off x="8076750" y="3069100"/>
            <a:ext cx="298500" cy="28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g2a80de7ac12_0_0"/>
          <p:cNvSpPr/>
          <p:nvPr/>
        </p:nvSpPr>
        <p:spPr>
          <a:xfrm>
            <a:off x="7740750" y="428400"/>
            <a:ext cx="298500" cy="28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9" name="Google Shape;279;g2a80de7ac12_0_0"/>
          <p:cNvCxnSpPr/>
          <p:nvPr/>
        </p:nvCxnSpPr>
        <p:spPr>
          <a:xfrm flipH="1">
            <a:off x="4404700" y="3319325"/>
            <a:ext cx="3599700" cy="21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0" name="Google Shape;280;g2a80de7ac12_0_0"/>
          <p:cNvSpPr/>
          <p:nvPr/>
        </p:nvSpPr>
        <p:spPr>
          <a:xfrm rot="5400000">
            <a:off x="6197750" y="2158000"/>
            <a:ext cx="298500" cy="378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g2a80de7ac12_0_0"/>
          <p:cNvSpPr txBox="1"/>
          <p:nvPr/>
        </p:nvSpPr>
        <p:spPr>
          <a:xfrm>
            <a:off x="5985350" y="4138650"/>
            <a:ext cx="72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Lato"/>
                <a:ea typeface="Lato"/>
                <a:cs typeface="Lato"/>
                <a:sym typeface="Lato"/>
              </a:rPr>
              <a:t>L</a:t>
            </a:r>
            <a:r>
              <a:rPr baseline="30000" i="1" lang="en-US" sz="2000">
                <a:latin typeface="Lato"/>
                <a:ea typeface="Lato"/>
                <a:cs typeface="Lato"/>
                <a:sym typeface="Lato"/>
              </a:rPr>
              <a:t>*</a:t>
            </a:r>
            <a:endParaRPr baseline="30000" i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g2a80de7ac12_0_0"/>
          <p:cNvSpPr txBox="1"/>
          <p:nvPr/>
        </p:nvSpPr>
        <p:spPr>
          <a:xfrm>
            <a:off x="56325" y="1870563"/>
            <a:ext cx="203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Exit 𝛽 = 𝛽</a:t>
            </a:r>
            <a:r>
              <a:rPr baseline="-25000" lang="en-US" sz="1600"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 , 𝛼 = 0</a:t>
            </a:r>
            <a:endParaRPr baseline="30000" i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g2a80de7ac12_0_0"/>
          <p:cNvSpPr txBox="1"/>
          <p:nvPr/>
        </p:nvSpPr>
        <p:spPr>
          <a:xfrm>
            <a:off x="457200" y="2770750"/>
            <a:ext cx="142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Final plasma stage</a:t>
            </a:r>
            <a:endParaRPr baseline="30000" i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2a80de7ac12_0_0"/>
          <p:cNvSpPr txBox="1"/>
          <p:nvPr/>
        </p:nvSpPr>
        <p:spPr>
          <a:xfrm>
            <a:off x="3489550" y="2512150"/>
            <a:ext cx="142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Plasma lens</a:t>
            </a:r>
            <a:endParaRPr baseline="30000" i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g2a80de7ac12_0_0"/>
          <p:cNvSpPr txBox="1"/>
          <p:nvPr/>
        </p:nvSpPr>
        <p:spPr>
          <a:xfrm>
            <a:off x="7615200" y="3473350"/>
            <a:ext cx="122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IP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𝛽</a:t>
            </a:r>
            <a:r>
              <a:rPr baseline="30000" lang="en-US" sz="200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sz="2000">
                <a:latin typeface="Lato"/>
                <a:ea typeface="Lato"/>
                <a:cs typeface="Lato"/>
                <a:sym typeface="Lato"/>
              </a:rPr>
              <a:t> </a:t>
            </a:r>
            <a:endParaRPr baseline="30000" i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g2a80de7ac12_0_0"/>
          <p:cNvSpPr/>
          <p:nvPr/>
        </p:nvSpPr>
        <p:spPr>
          <a:xfrm>
            <a:off x="2090925" y="2694250"/>
            <a:ext cx="489300" cy="522300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g2a80de7ac12_0_0"/>
          <p:cNvSpPr/>
          <p:nvPr/>
        </p:nvSpPr>
        <p:spPr>
          <a:xfrm rot="10800000">
            <a:off x="3000250" y="2951050"/>
            <a:ext cx="489300" cy="522300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8" name="Google Shape;288;g2a80de7ac12_0_0"/>
          <p:cNvCxnSpPr>
            <a:stCxn id="286" idx="5"/>
          </p:cNvCxnSpPr>
          <p:nvPr/>
        </p:nvCxnSpPr>
        <p:spPr>
          <a:xfrm rot="10800000">
            <a:off x="1915200" y="2949700"/>
            <a:ext cx="542700" cy="5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9" name="Google Shape;289;g2a80de7ac12_0_0"/>
          <p:cNvCxnSpPr>
            <a:stCxn id="287" idx="5"/>
          </p:cNvCxnSpPr>
          <p:nvPr/>
        </p:nvCxnSpPr>
        <p:spPr>
          <a:xfrm rot="10800000">
            <a:off x="2457775" y="2949700"/>
            <a:ext cx="664800" cy="262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0" name="Google Shape;290;g2a80de7ac12_0_0"/>
          <p:cNvCxnSpPr>
            <a:stCxn id="271" idx="1"/>
          </p:cNvCxnSpPr>
          <p:nvPr/>
        </p:nvCxnSpPr>
        <p:spPr>
          <a:xfrm rot="10800000">
            <a:off x="3122650" y="3212200"/>
            <a:ext cx="881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1" name="Google Shape;291;g2a80de7ac12_0_0"/>
          <p:cNvSpPr txBox="1"/>
          <p:nvPr/>
        </p:nvSpPr>
        <p:spPr>
          <a:xfrm>
            <a:off x="2076025" y="3542950"/>
            <a:ext cx="142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Soft dogleg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Lato"/>
                <a:ea typeface="Lato"/>
                <a:cs typeface="Lato"/>
                <a:sym typeface="Lato"/>
              </a:rPr>
              <a:t>R</a:t>
            </a:r>
            <a:r>
              <a:rPr baseline="-25000" i="1" lang="en-US" sz="1600">
                <a:latin typeface="Lato"/>
                <a:ea typeface="Lato"/>
                <a:cs typeface="Lato"/>
                <a:sym typeface="Lato"/>
              </a:rPr>
              <a:t>56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 ≠ 0, </a:t>
            </a:r>
            <a:r>
              <a:rPr i="1" lang="en-US" sz="16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 = 0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g2a80de7ac12_0_0"/>
          <p:cNvSpPr/>
          <p:nvPr/>
        </p:nvSpPr>
        <p:spPr>
          <a:xfrm>
            <a:off x="2745388" y="2843950"/>
            <a:ext cx="89700" cy="4740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7ec3b3af3_0_23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BDS and Beam-Beam</a:t>
            </a:r>
            <a:endParaRPr/>
          </a:p>
        </p:txBody>
      </p:sp>
      <p:pic>
        <p:nvPicPr>
          <p:cNvPr id="298" name="Google Shape;298;g2a7ec3b3af3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2796" y="802453"/>
            <a:ext cx="4240950" cy="2474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</p:pic>
      <p:sp>
        <p:nvSpPr>
          <p:cNvPr id="299" name="Google Shape;299;g2a7ec3b3af3_0_23"/>
          <p:cNvSpPr txBox="1"/>
          <p:nvPr/>
        </p:nvSpPr>
        <p:spPr>
          <a:xfrm>
            <a:off x="296100" y="778675"/>
            <a:ext cx="4275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As part of Snowmass, we created a “Beam-Beam Collaboration” to start looking at issues relevant to 10 TeV colliders.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Main effort so far: develop WarpX as a replacement for GUINEA-PIG and CAIN.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Tim Barklow (SLAC) using CAIN to model 𝛾𝛾-colliders.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Arianna Formenti (LBNL) using GUINEA-PIG to model </a:t>
            </a:r>
            <a:r>
              <a:rPr i="1" lang="en-US" sz="1600">
                <a:latin typeface="Lato"/>
                <a:ea typeface="Lato"/>
                <a:cs typeface="Lato"/>
                <a:sym typeface="Lato"/>
              </a:rPr>
              <a:t>e</a:t>
            </a:r>
            <a:r>
              <a:rPr baseline="30000" i="1" lang="en-US" sz="1600">
                <a:latin typeface="Lato"/>
                <a:ea typeface="Lato"/>
                <a:cs typeface="Lato"/>
                <a:sym typeface="Lato"/>
              </a:rPr>
              <a:t>+</a:t>
            </a:r>
            <a:r>
              <a:rPr i="1" lang="en-US" sz="1600">
                <a:latin typeface="Lato"/>
                <a:ea typeface="Lato"/>
                <a:cs typeface="Lato"/>
                <a:sym typeface="Lato"/>
              </a:rPr>
              <a:t>e</a:t>
            </a:r>
            <a:r>
              <a:rPr baseline="30000" i="1" lang="en-US" sz="1600">
                <a:latin typeface="Lato"/>
                <a:ea typeface="Lato"/>
                <a:cs typeface="Lato"/>
                <a:sym typeface="Lato"/>
              </a:rPr>
              <a:t>-</a:t>
            </a:r>
            <a:r>
              <a:rPr i="1" lang="en-US" sz="1600"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-US" sz="1600">
                <a:latin typeface="Lato"/>
                <a:ea typeface="Lato"/>
                <a:cs typeface="Lato"/>
                <a:sym typeface="Lato"/>
              </a:rPr>
              <a:t>colliders.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Plan to extend modeling beyond beam-beam to include: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Plasma lenses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Multi-foil final focus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7ec3b3af3_0_30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First Results</a:t>
            </a:r>
            <a:endParaRPr/>
          </a:p>
        </p:txBody>
      </p:sp>
      <p:sp>
        <p:nvSpPr>
          <p:cNvPr id="305" name="Google Shape;305;g2a7ec3b3af3_0_30"/>
          <p:cNvSpPr txBox="1"/>
          <p:nvPr>
            <p:ph idx="1" type="body"/>
          </p:nvPr>
        </p:nvSpPr>
        <p:spPr>
          <a:xfrm>
            <a:off x="457200" y="8001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order to simulate 10 TeV collisions, we must first validate code at 250 GeV</a:t>
            </a:r>
            <a:r>
              <a:rPr lang="en-US"/>
              <a:t>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Arianna Formenti (LBNL) performed simulations of ILC collisions in WarpX with longitudinal resolution 128X greater than what can be achieved in GUINEA-PIG.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Cannot show these results because still running validation and convergence tests.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results are really cool. . 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Please invite Arianna to present at a future HALHF meeting!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She is aware of HALHF parameters and will simulate them next.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3d3d0d7e7_0_39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Beam-Beam Working Group</a:t>
            </a:r>
            <a:endParaRPr/>
          </a:p>
        </p:txBody>
      </p:sp>
      <p:sp>
        <p:nvSpPr>
          <p:cNvPr id="311" name="Google Shape;311;g263d3d0d7e7_0_39"/>
          <p:cNvSpPr/>
          <p:nvPr/>
        </p:nvSpPr>
        <p:spPr>
          <a:xfrm>
            <a:off x="366900" y="1610325"/>
            <a:ext cx="8229600" cy="20859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00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g263d3d0d7e7_0_39"/>
          <p:cNvSpPr txBox="1"/>
          <p:nvPr/>
        </p:nvSpPr>
        <p:spPr>
          <a:xfrm>
            <a:off x="366900" y="1241025"/>
            <a:ext cx="93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Near Term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263d3d0d7e7_0_39"/>
          <p:cNvSpPr txBox="1"/>
          <p:nvPr/>
        </p:nvSpPr>
        <p:spPr>
          <a:xfrm>
            <a:off x="4682700" y="1203175"/>
            <a:ext cx="391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Speculative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g263d3d0d7e7_0_39"/>
          <p:cNvSpPr txBox="1"/>
          <p:nvPr/>
        </p:nvSpPr>
        <p:spPr>
          <a:xfrm>
            <a:off x="457200" y="1771850"/>
            <a:ext cx="141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WarpX validation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263d3d0d7e7_0_39"/>
          <p:cNvSpPr txBox="1"/>
          <p:nvPr/>
        </p:nvSpPr>
        <p:spPr>
          <a:xfrm>
            <a:off x="600075" y="2135713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Contributions to ILC and C</a:t>
            </a:r>
            <a:r>
              <a:rPr b="0" baseline="3000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BDS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g263d3d0d7e7_0_39"/>
          <p:cNvSpPr txBox="1"/>
          <p:nvPr/>
        </p:nvSpPr>
        <p:spPr>
          <a:xfrm>
            <a:off x="766075" y="2671788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Contributions to HALHF BDS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263d3d0d7e7_0_39"/>
          <p:cNvSpPr txBox="1"/>
          <p:nvPr/>
        </p:nvSpPr>
        <p:spPr>
          <a:xfrm>
            <a:off x="6866250" y="2135713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Contributions to 10 TeV pCM e+e-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g263d3d0d7e7_0_39"/>
          <p:cNvSpPr txBox="1"/>
          <p:nvPr/>
        </p:nvSpPr>
        <p:spPr>
          <a:xfrm>
            <a:off x="7166825" y="2671788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Contributions to 10 TeV pCM 𝞬𝞬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g263d3d0d7e7_0_39"/>
          <p:cNvSpPr txBox="1"/>
          <p:nvPr/>
        </p:nvSpPr>
        <p:spPr>
          <a:xfrm>
            <a:off x="985075" y="3215225"/>
            <a:ext cx="141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Design of XCC 𝞬𝞬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g263d3d0d7e7_0_39"/>
          <p:cNvSpPr txBox="1"/>
          <p:nvPr/>
        </p:nvSpPr>
        <p:spPr>
          <a:xfrm>
            <a:off x="4016250" y="1203175"/>
            <a:ext cx="93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Mid Term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g263d3d0d7e7_0_39"/>
          <p:cNvSpPr txBox="1"/>
          <p:nvPr/>
        </p:nvSpPr>
        <p:spPr>
          <a:xfrm>
            <a:off x="3621375" y="2135713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Plasma lenses and multi-foil focusing.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g263d3d0d7e7_0_39"/>
          <p:cNvSpPr txBox="1"/>
          <p:nvPr/>
        </p:nvSpPr>
        <p:spPr>
          <a:xfrm>
            <a:off x="3829425" y="2764188"/>
            <a:ext cx="180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Laser-based collimation.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g263d3d0d7e7_0_39"/>
          <p:cNvSpPr txBox="1"/>
          <p:nvPr/>
        </p:nvSpPr>
        <p:spPr>
          <a:xfrm>
            <a:off x="6642675" y="1679450"/>
            <a:ext cx="14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QED collider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00705a21b_0_352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Plasma Lens Experiments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9" name="Google Shape;329;g2500705a21b_0_352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0" name="Google Shape;330;g2500705a21b_0_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" y="1633728"/>
            <a:ext cx="3376400" cy="110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500705a21b_0_352"/>
          <p:cNvPicPr preferRelativeResize="0"/>
          <p:nvPr/>
        </p:nvPicPr>
        <p:blipFill rotWithShape="1">
          <a:blip r:embed="rId4">
            <a:alphaModFix/>
          </a:blip>
          <a:srcRect b="0" l="49961" r="0" t="0"/>
          <a:stretch/>
        </p:blipFill>
        <p:spPr>
          <a:xfrm>
            <a:off x="762112" y="3078950"/>
            <a:ext cx="2766576" cy="166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g2500705a21b_0_352"/>
          <p:cNvCxnSpPr/>
          <p:nvPr/>
        </p:nvCxnSpPr>
        <p:spPr>
          <a:xfrm>
            <a:off x="4719150" y="864650"/>
            <a:ext cx="0" cy="414810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3" name="Google Shape;333;g2500705a21b_0_3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7184" y="1308425"/>
            <a:ext cx="2515215" cy="162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2500705a21b_0_3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9463" y="3155150"/>
            <a:ext cx="2610631" cy="17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500705a21b_0_352"/>
          <p:cNvSpPr txBox="1"/>
          <p:nvPr/>
        </p:nvSpPr>
        <p:spPr>
          <a:xfrm>
            <a:off x="806125" y="739625"/>
            <a:ext cx="295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C. A. Lindstrøm et al. “Emittance Preservation in Aberration-Free Plasma Lens.” PRL (2018)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2500705a21b_0_352"/>
          <p:cNvSpPr txBox="1"/>
          <p:nvPr/>
        </p:nvSpPr>
        <p:spPr>
          <a:xfrm>
            <a:off x="5896363" y="739625"/>
            <a:ext cx="295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C. Doss, M. Litos, CU Boulder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E308: Passive Plasma Lens Experiment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00705a21b_0_369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Beam-Beam Codes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42" name="Google Shape;342;g2500705a21b_0_369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3" name="Google Shape;343;g2500705a21b_0_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1015" y="1137989"/>
            <a:ext cx="2804159" cy="201934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44" name="Google Shape;344;g2500705a21b_0_3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845" y="1145586"/>
            <a:ext cx="2739230" cy="200417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345" name="Google Shape;345;g2500705a21b_0_369"/>
          <p:cNvSpPr txBox="1"/>
          <p:nvPr/>
        </p:nvSpPr>
        <p:spPr>
          <a:xfrm>
            <a:off x="741550" y="778650"/>
            <a:ext cx="29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GUINEA-PIG, Author: D. Schulte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g2500705a21b_0_369"/>
          <p:cNvSpPr txBox="1"/>
          <p:nvPr/>
        </p:nvSpPr>
        <p:spPr>
          <a:xfrm>
            <a:off x="5443188" y="778650"/>
            <a:ext cx="29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CAIN, Author: K. Yokoya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g2500705a21b_0_369"/>
          <p:cNvSpPr txBox="1"/>
          <p:nvPr/>
        </p:nvSpPr>
        <p:spPr>
          <a:xfrm>
            <a:off x="588900" y="3689950"/>
            <a:ext cx="7966200" cy="923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GUINEA-PIG and CAIN are well-established, well-benchmarked codes, but they have their limitations. For example, they do not compute the fields of electron-positron plasmas produced under conditions of extreme beamstrahlung.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00705a21b_0_381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NLQED in PIC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53" name="Google Shape;353;g2500705a21b_0_381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g2500705a21b_0_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275" y="1372375"/>
            <a:ext cx="3068698" cy="2454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55" name="Google Shape;355;g2500705a21b_0_3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813" y="1386126"/>
            <a:ext cx="2848425" cy="2426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56" name="Google Shape;356;g2500705a21b_0_381"/>
          <p:cNvSpPr txBox="1"/>
          <p:nvPr/>
        </p:nvSpPr>
        <p:spPr>
          <a:xfrm>
            <a:off x="861825" y="739625"/>
            <a:ext cx="295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F. Del Gaudio et al. “Bright γ rays source and nonlinear Breit-Wheeler pairs in the collision of high density particle beams.” PRAB (2019)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500705a21b_0_381"/>
          <p:cNvSpPr txBox="1"/>
          <p:nvPr/>
        </p:nvSpPr>
        <p:spPr>
          <a:xfrm>
            <a:off x="5324725" y="739625"/>
            <a:ext cx="295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A. Formenti, LBNL: Comparison of WarpX and GUINEA-PIG for extreme beams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g2500705a21b_0_381"/>
          <p:cNvSpPr txBox="1"/>
          <p:nvPr/>
        </p:nvSpPr>
        <p:spPr>
          <a:xfrm>
            <a:off x="635125" y="4042250"/>
            <a:ext cx="7966200" cy="677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Growing interest in laser-plasma community to develop PIC codes for NLQED experiments and to support beam-beam simulations.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00705a21b_0_399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Plan for QED PIC codes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64" name="Google Shape;364;g2500705a21b_0_399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ist of data&#10;&#10;Description automatically generated with medium confidence" id="365" name="Google Shape;365;g2500705a21b_0_399"/>
          <p:cNvPicPr preferRelativeResize="0"/>
          <p:nvPr/>
        </p:nvPicPr>
        <p:blipFill rotWithShape="1">
          <a:blip r:embed="rId3">
            <a:alphaModFix/>
          </a:blip>
          <a:srcRect b="1140" l="9498" r="9107" t="21788"/>
          <a:stretch/>
        </p:blipFill>
        <p:spPr>
          <a:xfrm>
            <a:off x="111761" y="860754"/>
            <a:ext cx="5838251" cy="227874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500705a21b_0_399"/>
          <p:cNvSpPr txBox="1"/>
          <p:nvPr/>
        </p:nvSpPr>
        <p:spPr>
          <a:xfrm>
            <a:off x="5950014" y="1125320"/>
            <a:ext cx="3103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GUINEA-PIG, CAIN: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beam-beam codes with 2D Poisson solves of beam slices for EM fields effects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OSIRIS, VLPL, WarpX: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Electromagnetic Particle-In-Cell codes with 3D Maxwell solves for EM field effects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500705a21b_0_411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Plan for QED PIC codes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2" name="Google Shape;372;g2500705a21b_0_411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ist of data&#10;&#10;Description automatically generated with medium confidence" id="373" name="Google Shape;373;g2500705a21b_0_411"/>
          <p:cNvPicPr preferRelativeResize="0"/>
          <p:nvPr/>
        </p:nvPicPr>
        <p:blipFill rotWithShape="1">
          <a:blip r:embed="rId3">
            <a:alphaModFix/>
          </a:blip>
          <a:srcRect b="1140" l="9498" r="9107" t="21788"/>
          <a:stretch/>
        </p:blipFill>
        <p:spPr>
          <a:xfrm>
            <a:off x="111761" y="860754"/>
            <a:ext cx="5838251" cy="227874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500705a21b_0_411"/>
          <p:cNvSpPr txBox="1"/>
          <p:nvPr/>
        </p:nvSpPr>
        <p:spPr>
          <a:xfrm>
            <a:off x="5950014" y="1125320"/>
            <a:ext cx="3103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GUINEA-PIG, CAIN: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beam-beam codes with 2D Poisson solves of beam slices for EM fields effects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OSIRIS, VLPL, WarpX: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Electromagnetic Particle-In-Cell codes with 3D Maxwell solves for EM field effects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500705a21b_0_411"/>
          <p:cNvSpPr/>
          <p:nvPr/>
        </p:nvSpPr>
        <p:spPr>
          <a:xfrm>
            <a:off x="4654750" y="1410650"/>
            <a:ext cx="313500" cy="683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g2500705a21b_0_411"/>
          <p:cNvSpPr txBox="1"/>
          <p:nvPr/>
        </p:nvSpPr>
        <p:spPr>
          <a:xfrm>
            <a:off x="4947650" y="1446625"/>
            <a:ext cx="1068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BD00"/>
                </a:solidFill>
                <a:latin typeface="Lato"/>
                <a:ea typeface="Lato"/>
                <a:cs typeface="Lato"/>
                <a:sym typeface="Lato"/>
              </a:rPr>
              <a:t>Testing now</a:t>
            </a:r>
            <a:endParaRPr b="0" i="0" sz="1000" u="none" cap="none" strike="noStrike">
              <a:solidFill>
                <a:srgbClr val="00BD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g2500705a21b_0_411"/>
          <p:cNvSpPr txBox="1"/>
          <p:nvPr/>
        </p:nvSpPr>
        <p:spPr>
          <a:xfrm>
            <a:off x="635125" y="3795600"/>
            <a:ext cx="7966200" cy="677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Plan to test codes in well-benchmarked regimes (e.g. ILC 250 GeV) and demonstrate significant speedup, convergence, and accuracy.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00705a21b_0_216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P5 Report is Positive on 10 TeV+ Wakefield Colliders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2" name="Google Shape;192;g2500705a21b_0_216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2500705a21b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26426"/>
            <a:ext cx="8839199" cy="33025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94" name="Google Shape;194;g2500705a21b_0_216"/>
          <p:cNvSpPr/>
          <p:nvPr/>
        </p:nvSpPr>
        <p:spPr>
          <a:xfrm>
            <a:off x="1669850" y="3034625"/>
            <a:ext cx="3099000" cy="256800"/>
          </a:xfrm>
          <a:prstGeom prst="rect">
            <a:avLst/>
          </a:prstGeom>
          <a:solidFill>
            <a:srgbClr val="FFF02E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500705a21b_0_216"/>
          <p:cNvSpPr txBox="1"/>
          <p:nvPr/>
        </p:nvSpPr>
        <p:spPr>
          <a:xfrm>
            <a:off x="1590450" y="4226675"/>
            <a:ext cx="5963100" cy="8004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>
                <a:latin typeface="Lato"/>
                <a:ea typeface="Lato"/>
                <a:cs typeface="Lato"/>
                <a:sym typeface="Lato"/>
              </a:rPr>
              <a:t>Credit to Cameron Geddes for defending the work of the advanced accelerator community in P5.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2500705a21b_0_216"/>
          <p:cNvSpPr/>
          <p:nvPr/>
        </p:nvSpPr>
        <p:spPr>
          <a:xfrm>
            <a:off x="757975" y="3011250"/>
            <a:ext cx="654600" cy="28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00705a21b_0_421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BDS for HALHF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3" name="Google Shape;383;g2500705a21b_0_421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g2500705a21b_0_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26426"/>
            <a:ext cx="8839202" cy="220485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2500705a21b_0_421"/>
          <p:cNvSpPr txBox="1"/>
          <p:nvPr/>
        </p:nvSpPr>
        <p:spPr>
          <a:xfrm>
            <a:off x="887850" y="3352950"/>
            <a:ext cx="7368300" cy="104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“The HALHF beam-delivery system (BDS) is, unsurprisingly, highly asymmetrical. It is modelled here on that for the ILC, which is designed for the same energy (500 GeV). . .  it can be seen that the electron BDS is in fact the driver for the total length of the HALHF facility. This strongly motivates further research into more compact beam-delivery systems.”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00705a21b_0_435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ILC BDS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91" name="Google Shape;391;g2500705a21b_0_435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g2500705a21b_0_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792" y="908150"/>
            <a:ext cx="75184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3d3d0d7e7_0_14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P5 Report Supports FCC and ILC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2" name="Google Shape;202;g263d3d0d7e7_0_14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g263d3d0d7e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26426"/>
            <a:ext cx="8839203" cy="10539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g263d3d0d7e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032769"/>
            <a:ext cx="8839200" cy="20998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5" name="Google Shape;205;g263d3d0d7e7_0_14"/>
          <p:cNvSpPr/>
          <p:nvPr/>
        </p:nvSpPr>
        <p:spPr>
          <a:xfrm>
            <a:off x="654425" y="2688775"/>
            <a:ext cx="3782400" cy="285000"/>
          </a:xfrm>
          <a:prstGeom prst="rect">
            <a:avLst/>
          </a:prstGeom>
          <a:solidFill>
            <a:srgbClr val="FFF02E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263d3d0d7e7_0_14"/>
          <p:cNvSpPr/>
          <p:nvPr/>
        </p:nvSpPr>
        <p:spPr>
          <a:xfrm>
            <a:off x="7624825" y="2403775"/>
            <a:ext cx="836400" cy="285000"/>
          </a:xfrm>
          <a:prstGeom prst="rect">
            <a:avLst/>
          </a:prstGeom>
          <a:solidFill>
            <a:srgbClr val="FFF02E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263d3d0d7e7_0_14"/>
          <p:cNvSpPr txBox="1"/>
          <p:nvPr/>
        </p:nvSpPr>
        <p:spPr>
          <a:xfrm>
            <a:off x="152400" y="4297125"/>
            <a:ext cx="8839200" cy="4926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likely means increased US involvement in ILC Technology Network (ITN)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7ec3b3af3_0_4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P5 Report Supports Additional Funding for Acc. R&amp;D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3" name="Google Shape;213;g2a7ec3b3af3_0_4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g2a7ec3b3af3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26426"/>
            <a:ext cx="8839198" cy="12208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215" name="Google Shape;215;g2a7ec3b3af3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199710"/>
            <a:ext cx="8839202" cy="13545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216" name="Google Shape;216;g2a7ec3b3af3_0_4"/>
          <p:cNvSpPr/>
          <p:nvPr/>
        </p:nvSpPr>
        <p:spPr>
          <a:xfrm>
            <a:off x="2271950" y="1308475"/>
            <a:ext cx="1686000" cy="285000"/>
          </a:xfrm>
          <a:prstGeom prst="rect">
            <a:avLst/>
          </a:prstGeom>
          <a:solidFill>
            <a:srgbClr val="FFF02E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g2a7ec3b3af3_0_4"/>
          <p:cNvSpPr/>
          <p:nvPr/>
        </p:nvSpPr>
        <p:spPr>
          <a:xfrm>
            <a:off x="600075" y="3178875"/>
            <a:ext cx="1631700" cy="285000"/>
          </a:xfrm>
          <a:prstGeom prst="rect">
            <a:avLst/>
          </a:prstGeom>
          <a:solidFill>
            <a:srgbClr val="FFF02E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2a7ec3b3af3_0_4"/>
          <p:cNvSpPr txBox="1"/>
          <p:nvPr/>
        </p:nvSpPr>
        <p:spPr>
          <a:xfrm>
            <a:off x="761450" y="3706675"/>
            <a:ext cx="7400400" cy="11082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Current HEP GARD funding is about $95M/year. 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New GARD + Collider Accelerator R&amp;D is $45M/year. 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That’s almost 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50% increase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accelerator R&amp;D funding!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80de7ac12_0_32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P5 Report Supports Additional Funding for Acc. R&amp;D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4" name="Google Shape;224;g2a80de7ac12_0_32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2a80de7ac12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26426"/>
            <a:ext cx="8839198" cy="12208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226" name="Google Shape;226;g2a80de7ac12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199710"/>
            <a:ext cx="8839202" cy="13545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227" name="Google Shape;227;g2a80de7ac12_0_32"/>
          <p:cNvSpPr/>
          <p:nvPr/>
        </p:nvSpPr>
        <p:spPr>
          <a:xfrm>
            <a:off x="2271950" y="1308475"/>
            <a:ext cx="1686000" cy="285000"/>
          </a:xfrm>
          <a:prstGeom prst="rect">
            <a:avLst/>
          </a:prstGeom>
          <a:solidFill>
            <a:srgbClr val="FFF02E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2a80de7ac12_0_32"/>
          <p:cNvSpPr/>
          <p:nvPr/>
        </p:nvSpPr>
        <p:spPr>
          <a:xfrm>
            <a:off x="600075" y="3178875"/>
            <a:ext cx="1631700" cy="285000"/>
          </a:xfrm>
          <a:prstGeom prst="rect">
            <a:avLst/>
          </a:prstGeom>
          <a:solidFill>
            <a:srgbClr val="FFF02E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2a80de7ac12_0_32"/>
          <p:cNvSpPr txBox="1"/>
          <p:nvPr/>
        </p:nvSpPr>
        <p:spPr>
          <a:xfrm>
            <a:off x="761450" y="3706675"/>
            <a:ext cx="7400400" cy="11082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Current HEP GARD funding is about $95M/year. 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New GARD + Collider Accelerator R&amp;D is $45M/year. 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That’s almost 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50% increase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accelerator R&amp;D funding!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g2a80de7ac12_0_32"/>
          <p:cNvSpPr txBox="1"/>
          <p:nvPr/>
        </p:nvSpPr>
        <p:spPr>
          <a:xfrm>
            <a:off x="1807050" y="1643075"/>
            <a:ext cx="5529900" cy="1293000"/>
          </a:xfrm>
          <a:prstGeom prst="rect">
            <a:avLst/>
          </a:prstGeom>
          <a:solidFill>
            <a:srgbClr val="E6B8A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Even if most of the new money goes to Higgs Factories and Muon Collider, this is still a very positive report for PWFA.</a:t>
            </a:r>
            <a:endParaRPr sz="240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3d3d0d7e7_0_2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2400"/>
              <a:buFont typeface="Lato"/>
              <a:buNone/>
            </a:pPr>
            <a:r>
              <a:rPr lang="en-US">
                <a:solidFill>
                  <a:schemeClr val="accent1"/>
                </a:solidFill>
              </a:rPr>
              <a:t>Review Panel Around Time of FCC decision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6" name="Google Shape;236;g263d3d0d7e7_0_2"/>
          <p:cNvSpPr txBox="1"/>
          <p:nvPr>
            <p:ph idx="12" type="sldNum"/>
          </p:nvPr>
        </p:nvSpPr>
        <p:spPr>
          <a:xfrm>
            <a:off x="8572500" y="4934884"/>
            <a:ext cx="514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g263d3d0d7e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863" y="819488"/>
            <a:ext cx="7324270" cy="3332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8" name="Google Shape;238;g263d3d0d7e7_0_2"/>
          <p:cNvSpPr txBox="1"/>
          <p:nvPr/>
        </p:nvSpPr>
        <p:spPr>
          <a:xfrm>
            <a:off x="1155300" y="4222575"/>
            <a:ext cx="6833400" cy="4926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Opportunity to present collider designs around 2027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3d3d0d7e7_0_2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Commentary</a:t>
            </a:r>
            <a:endParaRPr/>
          </a:p>
        </p:txBody>
      </p:sp>
      <p:sp>
        <p:nvSpPr>
          <p:cNvPr id="244" name="Google Shape;244;g263d3d0d7e7_0_28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At SLAC’s post-P5 meeting, Tor Raubenheimer said (paraphrasing):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“</a:t>
            </a:r>
            <a:r>
              <a:rPr lang="en-US"/>
              <a:t>The targeted panel is not just an opportunity, but a deadline. You need to show credible designs for 10 TeV colliders or we should go another direction.”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My interpretation: HEP funding for a 10 TeV wakefield collider design gives AAC community enough rope to hang ourselves.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US will fund a wakefield collider design study, but will not directly fund contributions to HALHF.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There are many parallels between the two studies and opportunities for collaboration.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7ec3b3af3_0_18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Next Steps (what I hope will happen)</a:t>
            </a:r>
            <a:endParaRPr/>
          </a:p>
        </p:txBody>
      </p:sp>
      <p:sp>
        <p:nvSpPr>
          <p:cNvPr id="250" name="Google Shape;250;g2a7ec3b3af3_0_18"/>
          <p:cNvSpPr txBox="1"/>
          <p:nvPr>
            <p:ph idx="1" type="body"/>
          </p:nvPr>
        </p:nvSpPr>
        <p:spPr>
          <a:xfrm>
            <a:off x="457200" y="8001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Discussions between SLAC, LBNL, and ANL to outline a collider study group.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Likely to have similar structure to HALHF collaboration: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Sources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Linac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Structure wakefield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Beam-driven plasma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Laser-driven plasma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Beam delivery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Plasma lenses</a:t>
            </a:r>
            <a:endParaRPr/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-"/>
            </a:pPr>
            <a:r>
              <a:rPr lang="en-US"/>
              <a:t>Beam-beam studies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Establish connections with HALHF and ILC. Create “</a:t>
            </a:r>
            <a:r>
              <a:rPr lang="en-US"/>
              <a:t>Liaison Working Groups” or directly contribute to each other’s efforts.</a:t>
            </a:r>
            <a:r>
              <a:rPr lang="en-US"/>
              <a:t>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Access to wide-range of expertise.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7ec3b3af3_0_37"/>
          <p:cNvSpPr txBox="1"/>
          <p:nvPr>
            <p:ph type="title"/>
          </p:nvPr>
        </p:nvSpPr>
        <p:spPr>
          <a:xfrm>
            <a:off x="457200" y="200026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BDS and Beam-Beam for HALHF</a:t>
            </a:r>
            <a:endParaRPr/>
          </a:p>
        </p:txBody>
      </p:sp>
      <p:sp>
        <p:nvSpPr>
          <p:cNvPr id="256" name="Google Shape;256;g2a7ec3b3af3_0_37"/>
          <p:cNvSpPr txBox="1"/>
          <p:nvPr>
            <p:ph idx="1" type="body"/>
          </p:nvPr>
        </p:nvSpPr>
        <p:spPr>
          <a:xfrm>
            <a:off x="457200" y="800100"/>
            <a:ext cx="82296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From Carl: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Give an assessment of: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</a:rPr>
              <a:t>I</a:t>
            </a:r>
            <a:r>
              <a:rPr lang="en-US">
                <a:solidFill>
                  <a:schemeClr val="dk1"/>
                </a:solidFill>
              </a:rPr>
              <a:t>s the current proposal [i.e., ILC BDS but with smaller beta functions] even feasible?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</a:rPr>
              <a:t>How does the length or cost of each part scale with the parameters like emittance, energy, etc? Having some clarity in this would help a lot in optimising the new iteration of HALHF.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Example questions: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</a:rPr>
              <a:t>Oide limit?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</a:rPr>
              <a:t>Possible to lengthen bunch in BDS?</a:t>
            </a:r>
            <a:endParaRPr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</a:rPr>
              <a:t>Remove energy collimation (achieve in linac)?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7" name="Google Shape;257;g2a7ec3b3af3_0_37"/>
          <p:cNvSpPr txBox="1"/>
          <p:nvPr/>
        </p:nvSpPr>
        <p:spPr>
          <a:xfrm>
            <a:off x="722550" y="3943050"/>
            <a:ext cx="7698900" cy="800400"/>
          </a:xfrm>
          <a:prstGeom prst="rect">
            <a:avLst/>
          </a:prstGeom>
          <a:noFill/>
          <a:ln cap="flat" cmpd="sng" w="28575">
            <a:solidFill>
              <a:srgbClr val="981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Accelerator physicists can provide menu of options, but requirements must come from physics program and detector. 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-II Main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